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20104100" cy="11468100"/>
  <p:notesSz cx="20104100" cy="11468100"/>
  <p:defaultTextStyle>
    <a:defPPr lvl="0">
      <a:defRPr lang="es-G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55111"/>
            <a:ext cx="17088485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422137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7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59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13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55111"/>
            <a:ext cx="17088486" cy="2408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422136"/>
            <a:ext cx="14072870" cy="286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37663"/>
            <a:ext cx="8745284" cy="7568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37663"/>
            <a:ext cx="8745284" cy="7568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4916" y="622712"/>
            <a:ext cx="11274265" cy="658565"/>
          </a:xfrm>
        </p:spPr>
        <p:txBody>
          <a:bodyPr lIns="0" tIns="0" rIns="0" bIns="0"/>
          <a:lstStyle>
            <a:lvl1pPr>
              <a:defRPr sz="422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4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4916" y="622712"/>
            <a:ext cx="11274265" cy="658565"/>
          </a:xfrm>
        </p:spPr>
        <p:txBody>
          <a:bodyPr lIns="0" tIns="0" rIns="0" bIns="0"/>
          <a:lstStyle>
            <a:lvl1pPr>
              <a:defRPr sz="422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37664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37664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16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4916" y="622712"/>
            <a:ext cx="11274265" cy="658565"/>
          </a:xfrm>
        </p:spPr>
        <p:txBody>
          <a:bodyPr lIns="0" tIns="0" rIns="0" bIns="0"/>
          <a:lstStyle>
            <a:lvl1pPr>
              <a:defRPr sz="422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5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26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52F7F5-B276-473D-91AE-5DFEC275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665334"/>
            <a:ext cx="4623943" cy="276999"/>
          </a:xfrm>
        </p:spPr>
        <p:txBody>
          <a:bodyPr/>
          <a:lstStyle/>
          <a:p>
            <a:fld id="{89BE3F4B-2678-4C3E-9CCF-53D0B43EBD73}" type="datetimeFigureOut">
              <a:rPr lang="es-GT" smtClean="0"/>
              <a:t>19/10/2021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0C8DE-9021-4DE6-ABB9-07C5961B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665334"/>
            <a:ext cx="6433312" cy="276999"/>
          </a:xfrm>
        </p:spPr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1668A1-E6A1-452A-842B-78987182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2" y="10665334"/>
            <a:ext cx="4623943" cy="276999"/>
          </a:xfrm>
        </p:spPr>
        <p:txBody>
          <a:bodyPr/>
          <a:lstStyle/>
          <a:p>
            <a:fld id="{D99DB3ED-B88F-444E-9C08-87413385C7D7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97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55111"/>
            <a:ext cx="17088486" cy="2408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422136"/>
            <a:ext cx="14072870" cy="286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87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11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37663"/>
            <a:ext cx="8745284" cy="7568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37663"/>
            <a:ext cx="8745284" cy="7568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31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4916" y="622712"/>
            <a:ext cx="11274265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344" y="2592765"/>
            <a:ext cx="17765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665334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665334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665334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0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65261">
        <a:defRPr>
          <a:latin typeface="+mn-lt"/>
          <a:ea typeface="+mn-ea"/>
          <a:cs typeface="+mn-cs"/>
        </a:defRPr>
      </a:lvl2pPr>
      <a:lvl3pPr marL="1330524">
        <a:defRPr>
          <a:latin typeface="+mn-lt"/>
          <a:ea typeface="+mn-ea"/>
          <a:cs typeface="+mn-cs"/>
        </a:defRPr>
      </a:lvl3pPr>
      <a:lvl4pPr marL="1995785">
        <a:defRPr>
          <a:latin typeface="+mn-lt"/>
          <a:ea typeface="+mn-ea"/>
          <a:cs typeface="+mn-cs"/>
        </a:defRPr>
      </a:lvl4pPr>
      <a:lvl5pPr marL="2661046">
        <a:defRPr>
          <a:latin typeface="+mn-lt"/>
          <a:ea typeface="+mn-ea"/>
          <a:cs typeface="+mn-cs"/>
        </a:defRPr>
      </a:lvl5pPr>
      <a:lvl6pPr marL="3326307">
        <a:defRPr>
          <a:latin typeface="+mn-lt"/>
          <a:ea typeface="+mn-ea"/>
          <a:cs typeface="+mn-cs"/>
        </a:defRPr>
      </a:lvl6pPr>
      <a:lvl7pPr marL="3991569">
        <a:defRPr>
          <a:latin typeface="+mn-lt"/>
          <a:ea typeface="+mn-ea"/>
          <a:cs typeface="+mn-cs"/>
        </a:defRPr>
      </a:lvl7pPr>
      <a:lvl8pPr marL="4656830">
        <a:defRPr>
          <a:latin typeface="+mn-lt"/>
          <a:ea typeface="+mn-ea"/>
          <a:cs typeface="+mn-cs"/>
        </a:defRPr>
      </a:lvl8pPr>
      <a:lvl9pPr marL="5322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65261">
        <a:defRPr>
          <a:latin typeface="+mn-lt"/>
          <a:ea typeface="+mn-ea"/>
          <a:cs typeface="+mn-cs"/>
        </a:defRPr>
      </a:lvl2pPr>
      <a:lvl3pPr marL="1330524">
        <a:defRPr>
          <a:latin typeface="+mn-lt"/>
          <a:ea typeface="+mn-ea"/>
          <a:cs typeface="+mn-cs"/>
        </a:defRPr>
      </a:lvl3pPr>
      <a:lvl4pPr marL="1995785">
        <a:defRPr>
          <a:latin typeface="+mn-lt"/>
          <a:ea typeface="+mn-ea"/>
          <a:cs typeface="+mn-cs"/>
        </a:defRPr>
      </a:lvl4pPr>
      <a:lvl5pPr marL="2661046">
        <a:defRPr>
          <a:latin typeface="+mn-lt"/>
          <a:ea typeface="+mn-ea"/>
          <a:cs typeface="+mn-cs"/>
        </a:defRPr>
      </a:lvl5pPr>
      <a:lvl6pPr marL="3326307">
        <a:defRPr>
          <a:latin typeface="+mn-lt"/>
          <a:ea typeface="+mn-ea"/>
          <a:cs typeface="+mn-cs"/>
        </a:defRPr>
      </a:lvl6pPr>
      <a:lvl7pPr marL="3991569">
        <a:defRPr>
          <a:latin typeface="+mn-lt"/>
          <a:ea typeface="+mn-ea"/>
          <a:cs typeface="+mn-cs"/>
        </a:defRPr>
      </a:lvl7pPr>
      <a:lvl8pPr marL="4656830">
        <a:defRPr>
          <a:latin typeface="+mn-lt"/>
          <a:ea typeface="+mn-ea"/>
          <a:cs typeface="+mn-cs"/>
        </a:defRPr>
      </a:lvl8pPr>
      <a:lvl9pPr marL="532209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466195"/>
          </a:xfrm>
          <a:custGeom>
            <a:avLst/>
            <a:gdLst/>
            <a:ahLst/>
            <a:cxnLst/>
            <a:rect l="l" t="t" r="r" b="b"/>
            <a:pathLst>
              <a:path w="20104100" h="11466195">
                <a:moveTo>
                  <a:pt x="0" y="11457766"/>
                </a:moveTo>
                <a:lnTo>
                  <a:pt x="0" y="7853"/>
                </a:lnTo>
                <a:lnTo>
                  <a:pt x="0" y="2617"/>
                </a:lnTo>
                <a:lnTo>
                  <a:pt x="2617" y="0"/>
                </a:lnTo>
                <a:lnTo>
                  <a:pt x="7853" y="0"/>
                </a:lnTo>
                <a:lnTo>
                  <a:pt x="20096247" y="0"/>
                </a:lnTo>
                <a:lnTo>
                  <a:pt x="20101482" y="0"/>
                </a:lnTo>
                <a:lnTo>
                  <a:pt x="20104100" y="2617"/>
                </a:lnTo>
                <a:lnTo>
                  <a:pt x="20104100" y="7853"/>
                </a:lnTo>
                <a:lnTo>
                  <a:pt x="20104100" y="11457766"/>
                </a:lnTo>
                <a:lnTo>
                  <a:pt x="20104100" y="11463001"/>
                </a:lnTo>
                <a:lnTo>
                  <a:pt x="20101482" y="11465619"/>
                </a:lnTo>
                <a:lnTo>
                  <a:pt x="20096247" y="11465619"/>
                </a:lnTo>
                <a:lnTo>
                  <a:pt x="7853" y="11465619"/>
                </a:lnTo>
                <a:lnTo>
                  <a:pt x="2617" y="11465619"/>
                </a:lnTo>
                <a:lnTo>
                  <a:pt x="0" y="11463001"/>
                </a:lnTo>
                <a:lnTo>
                  <a:pt x="0" y="11457766"/>
                </a:lnTo>
                <a:close/>
              </a:path>
            </a:pathLst>
          </a:custGeom>
          <a:ln w="7853">
            <a:solidFill>
              <a:srgbClr val="4D90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8531"/>
            <a:ext cx="20104099" cy="128612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094503" y="6515293"/>
            <a:ext cx="7538720" cy="0"/>
          </a:xfrm>
          <a:custGeom>
            <a:avLst/>
            <a:gdLst/>
            <a:ahLst/>
            <a:cxnLst/>
            <a:rect l="l" t="t" r="r" b="b"/>
            <a:pathLst>
              <a:path w="7538719">
                <a:moveTo>
                  <a:pt x="0" y="0"/>
                </a:moveTo>
                <a:lnTo>
                  <a:pt x="3978626" y="0"/>
                </a:lnTo>
              </a:path>
              <a:path w="7538719">
                <a:moveTo>
                  <a:pt x="4397429" y="0"/>
                </a:moveTo>
                <a:lnTo>
                  <a:pt x="5549137" y="0"/>
                </a:lnTo>
              </a:path>
              <a:path w="7538719">
                <a:moveTo>
                  <a:pt x="5967940" y="0"/>
                </a:moveTo>
                <a:lnTo>
                  <a:pt x="7538450" y="0"/>
                </a:lnTo>
              </a:path>
            </a:pathLst>
          </a:custGeom>
          <a:ln w="15704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3672" y="349585"/>
            <a:ext cx="6136755" cy="737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489" y="5549702"/>
            <a:ext cx="19187120" cy="2809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665333"/>
            <a:ext cx="6433312" cy="57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665333"/>
            <a:ext cx="4623943" cy="57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665333"/>
            <a:ext cx="4623943" cy="57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69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466195"/>
          </a:xfrm>
          <a:custGeom>
            <a:avLst/>
            <a:gdLst/>
            <a:ahLst/>
            <a:cxnLst/>
            <a:rect l="l" t="t" r="r" b="b"/>
            <a:pathLst>
              <a:path w="20104100" h="11466195">
                <a:moveTo>
                  <a:pt x="0" y="11457766"/>
                </a:moveTo>
                <a:lnTo>
                  <a:pt x="0" y="7853"/>
                </a:lnTo>
                <a:lnTo>
                  <a:pt x="0" y="2617"/>
                </a:lnTo>
                <a:lnTo>
                  <a:pt x="2617" y="0"/>
                </a:lnTo>
                <a:lnTo>
                  <a:pt x="7853" y="0"/>
                </a:lnTo>
                <a:lnTo>
                  <a:pt x="20096247" y="0"/>
                </a:lnTo>
                <a:lnTo>
                  <a:pt x="20101482" y="0"/>
                </a:lnTo>
                <a:lnTo>
                  <a:pt x="20104100" y="2617"/>
                </a:lnTo>
                <a:lnTo>
                  <a:pt x="20104100" y="7853"/>
                </a:lnTo>
                <a:lnTo>
                  <a:pt x="20104100" y="11457766"/>
                </a:lnTo>
                <a:lnTo>
                  <a:pt x="20104100" y="11463001"/>
                </a:lnTo>
                <a:lnTo>
                  <a:pt x="20101482" y="11465619"/>
                </a:lnTo>
                <a:lnTo>
                  <a:pt x="20096247" y="11465619"/>
                </a:lnTo>
                <a:lnTo>
                  <a:pt x="7853" y="11465619"/>
                </a:lnTo>
                <a:lnTo>
                  <a:pt x="2617" y="11465619"/>
                </a:lnTo>
                <a:lnTo>
                  <a:pt x="0" y="11463001"/>
                </a:lnTo>
                <a:lnTo>
                  <a:pt x="0" y="11457766"/>
                </a:lnTo>
                <a:close/>
              </a:path>
            </a:pathLst>
          </a:custGeom>
          <a:ln w="7853">
            <a:solidFill>
              <a:srgbClr val="4D90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8531"/>
            <a:ext cx="20104099" cy="1286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4743" y="359068"/>
            <a:ext cx="8654613" cy="728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489" y="5695850"/>
            <a:ext cx="19187120" cy="2522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665333"/>
            <a:ext cx="6433312" cy="57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665333"/>
            <a:ext cx="4623943" cy="57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665333"/>
            <a:ext cx="4623943" cy="57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astrologyking.com/taiwan-horoscop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uiaparaplantar.blogspot.com/2014/09/hortalizas-de-semilla-inmadura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386" y="79772"/>
            <a:ext cx="19064562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30524"/>
            <a:endParaRPr lang="en-US" sz="261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object 10" descr="Diagrama&#10;&#10;Descripción generada automáticamente">
            <a:extLst>
              <a:ext uri="{FF2B5EF4-FFF2-40B4-BE49-F238E27FC236}">
                <a16:creationId xmlns:a16="http://schemas.microsoft.com/office/drawing/2014/main" id="{13DAC5D5-0A15-43DC-AC9A-D7E03EA83704}"/>
              </a:ext>
            </a:extLst>
          </p:cNvPr>
          <p:cNvPicPr/>
          <p:nvPr/>
        </p:nvPicPr>
        <p:blipFill rotWithShape="1">
          <a:blip r:embed="rId2" cstate="print"/>
          <a:srcRect t="15433" r="3" b="12543"/>
          <a:stretch/>
        </p:blipFill>
        <p:spPr>
          <a:xfrm>
            <a:off x="7728386" y="79787"/>
            <a:ext cx="12395065" cy="5578873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39F5E3F0-09DB-417B-9BB3-6FA350A039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038" b="8038"/>
          <a:stretch/>
        </p:blipFill>
        <p:spPr>
          <a:xfrm>
            <a:off x="8328550" y="5809440"/>
            <a:ext cx="11817967" cy="5578888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386" y="79772"/>
            <a:ext cx="9766574" cy="11308556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30524"/>
            <a:endParaRPr lang="en-US" sz="261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29139F-F217-40EB-882E-6A6B955B86D7}"/>
              </a:ext>
            </a:extLst>
          </p:cNvPr>
          <p:cNvSpPr txBox="1"/>
          <p:nvPr/>
        </p:nvSpPr>
        <p:spPr>
          <a:xfrm>
            <a:off x="1050920" y="1239060"/>
            <a:ext cx="8620130" cy="4419600"/>
          </a:xfrm>
          <a:prstGeom prst="rect">
            <a:avLst/>
          </a:prstGeom>
        </p:spPr>
        <p:txBody>
          <a:bodyPr vert="horz" lIns="133041" tIns="66521" rIns="133041" bIns="66521" rtlCol="0" anchor="b">
            <a:normAutofit/>
          </a:bodyPr>
          <a:lstStyle/>
          <a:p>
            <a:pPr algn="ctr" defTabSz="1330524">
              <a:lnSpc>
                <a:spcPct val="90000"/>
              </a:lnSpc>
              <a:spcBef>
                <a:spcPct val="0"/>
              </a:spcBef>
              <a:spcAft>
                <a:spcPts val="872"/>
              </a:spcAft>
            </a:pPr>
            <a:r>
              <a:rPr lang="zh-TW" altLang="en-US" sz="6985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瓜地馬拉</a:t>
            </a:r>
            <a:endParaRPr lang="en-US" altLang="zh-TW" sz="6985" b="1" dirty="0">
              <a:solidFill>
                <a:prstClr val="black"/>
              </a:solidFill>
              <a:latin typeface="Bookman Old Style" panose="02050604050505020204" pitchFamily="18" charset="0"/>
              <a:ea typeface="Segoe UI Black" panose="020B0A02040204020203" pitchFamily="34" charset="0"/>
            </a:endParaRPr>
          </a:p>
          <a:p>
            <a:pPr algn="ctr" defTabSz="1330524">
              <a:lnSpc>
                <a:spcPct val="90000"/>
              </a:lnSpc>
              <a:spcBef>
                <a:spcPct val="0"/>
              </a:spcBef>
              <a:spcAft>
                <a:spcPts val="872"/>
              </a:spcAft>
            </a:pPr>
            <a:r>
              <a:rPr lang="zh-TW" altLang="en-US" sz="6985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對台</a:t>
            </a:r>
            <a:endParaRPr lang="es-SV" altLang="zh-TW" sz="6985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 defTabSz="1330524">
              <a:lnSpc>
                <a:spcPct val="90000"/>
              </a:lnSpc>
              <a:spcBef>
                <a:spcPct val="0"/>
              </a:spcBef>
              <a:spcAft>
                <a:spcPts val="872"/>
              </a:spcAft>
            </a:pPr>
            <a:r>
              <a:rPr lang="zh-TW" altLang="es-SV" sz="6985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出口</a:t>
            </a:r>
            <a:r>
              <a:rPr lang="zh-TW" altLang="en-US" sz="6985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貿易商機</a:t>
            </a:r>
            <a:endParaRPr lang="en-US" sz="6985" b="1" dirty="0">
              <a:solidFill>
                <a:prstClr val="black"/>
              </a:solidFill>
              <a:latin typeface="Bookman Old Style" panose="02050604050505020204" pitchFamily="18" charset="0"/>
              <a:ea typeface="Segoe UI Black" panose="020B0A02040204020203" pitchFamily="34" charset="0"/>
            </a:endParaRPr>
          </a:p>
        </p:txBody>
      </p:sp>
      <p:sp>
        <p:nvSpPr>
          <p:cNvPr id="2" name="AutoShape 2" descr="10 Ciudades de los Países Bajos | Imprescindibles [Con Imágenes]">
            <a:extLst>
              <a:ext uri="{FF2B5EF4-FFF2-40B4-BE49-F238E27FC236}">
                <a16:creationId xmlns:a16="http://schemas.microsoft.com/office/drawing/2014/main" id="{B415ADB4-2340-46D9-A235-C209CDD59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13683" y="5495683"/>
            <a:ext cx="476734" cy="4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3021" tIns="71510" rIns="143021" bIns="71510" numCol="1" anchor="t" anchorCtr="0" compatLnSpc="1">
            <a:prstTxWarp prst="textNoShape">
              <a:avLst/>
            </a:prstTxWarp>
          </a:bodyPr>
          <a:lstStyle/>
          <a:p>
            <a:pPr defTabSz="1330524"/>
            <a:endParaRPr lang="es-GT" sz="281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008042E-D6C0-4946-84F5-37BE995AD0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95" y="5548809"/>
            <a:ext cx="5846482" cy="4517737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A195EC1-7D87-4F21-A687-267D1A2D66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3" y="7183189"/>
            <a:ext cx="4866030" cy="48660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86000" y="10282690"/>
            <a:ext cx="561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s-SV" sz="3200" b="1" dirty="0"/>
              <a:t>瓜地馬拉出口協會</a:t>
            </a:r>
            <a:endParaRPr lang="es-SV" sz="3200" b="1" dirty="0"/>
          </a:p>
        </p:txBody>
      </p:sp>
    </p:spTree>
    <p:extLst>
      <p:ext uri="{BB962C8B-B14F-4D97-AF65-F5344CB8AC3E}">
        <p14:creationId xmlns:p14="http://schemas.microsoft.com/office/powerpoint/2010/main" val="382975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18062277" y="9839325"/>
            <a:ext cx="1664970" cy="314325"/>
          </a:xfrm>
          <a:custGeom>
            <a:avLst/>
            <a:gdLst/>
            <a:ahLst/>
            <a:cxnLst/>
            <a:rect l="l" t="t" r="r" b="b"/>
            <a:pathLst>
              <a:path w="1664969" h="314325">
                <a:moveTo>
                  <a:pt x="1664870" y="314126"/>
                </a:moveTo>
                <a:lnTo>
                  <a:pt x="0" y="314126"/>
                </a:lnTo>
                <a:lnTo>
                  <a:pt x="0" y="0"/>
                </a:lnTo>
                <a:lnTo>
                  <a:pt x="1664870" y="0"/>
                </a:lnTo>
                <a:lnTo>
                  <a:pt x="1664870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858094" y="9391650"/>
            <a:ext cx="1869439" cy="314325"/>
          </a:xfrm>
          <a:custGeom>
            <a:avLst/>
            <a:gdLst/>
            <a:ahLst/>
            <a:cxnLst/>
            <a:rect l="l" t="t" r="r" b="b"/>
            <a:pathLst>
              <a:path w="1869440" h="314325">
                <a:moveTo>
                  <a:pt x="1869053" y="314126"/>
                </a:moveTo>
                <a:lnTo>
                  <a:pt x="0" y="314126"/>
                </a:lnTo>
                <a:lnTo>
                  <a:pt x="0" y="0"/>
                </a:lnTo>
                <a:lnTo>
                  <a:pt x="1869053" y="0"/>
                </a:lnTo>
                <a:lnTo>
                  <a:pt x="1869053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638207" y="8924925"/>
            <a:ext cx="2089150" cy="314325"/>
          </a:xfrm>
          <a:custGeom>
            <a:avLst/>
            <a:gdLst/>
            <a:ahLst/>
            <a:cxnLst/>
            <a:rect l="l" t="t" r="r" b="b"/>
            <a:pathLst>
              <a:path w="2089150" h="314325">
                <a:moveTo>
                  <a:pt x="2088941" y="314126"/>
                </a:moveTo>
                <a:lnTo>
                  <a:pt x="0" y="314126"/>
                </a:lnTo>
                <a:lnTo>
                  <a:pt x="0" y="0"/>
                </a:lnTo>
                <a:lnTo>
                  <a:pt x="2088941" y="0"/>
                </a:lnTo>
                <a:lnTo>
                  <a:pt x="2088941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329284" y="8450004"/>
            <a:ext cx="1398270" cy="314325"/>
          </a:xfrm>
          <a:custGeom>
            <a:avLst/>
            <a:gdLst/>
            <a:ahLst/>
            <a:cxnLst/>
            <a:rect l="l" t="t" r="r" b="b"/>
            <a:pathLst>
              <a:path w="1398269" h="314325">
                <a:moveTo>
                  <a:pt x="1397863" y="314126"/>
                </a:moveTo>
                <a:lnTo>
                  <a:pt x="0" y="314126"/>
                </a:lnTo>
                <a:lnTo>
                  <a:pt x="0" y="0"/>
                </a:lnTo>
                <a:lnTo>
                  <a:pt x="1397863" y="0"/>
                </a:lnTo>
                <a:lnTo>
                  <a:pt x="1397863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439229" y="8025933"/>
            <a:ext cx="1288415" cy="314325"/>
          </a:xfrm>
          <a:custGeom>
            <a:avLst/>
            <a:gdLst/>
            <a:ahLst/>
            <a:cxnLst/>
            <a:rect l="l" t="t" r="r" b="b"/>
            <a:pathLst>
              <a:path w="1288415" h="314325">
                <a:moveTo>
                  <a:pt x="1287918" y="314126"/>
                </a:moveTo>
                <a:lnTo>
                  <a:pt x="0" y="314126"/>
                </a:lnTo>
                <a:lnTo>
                  <a:pt x="0" y="0"/>
                </a:lnTo>
                <a:lnTo>
                  <a:pt x="1287918" y="0"/>
                </a:lnTo>
                <a:lnTo>
                  <a:pt x="1287918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250844" y="9839325"/>
            <a:ext cx="2042160" cy="314325"/>
          </a:xfrm>
          <a:custGeom>
            <a:avLst/>
            <a:gdLst/>
            <a:ahLst/>
            <a:cxnLst/>
            <a:rect l="l" t="t" r="r" b="b"/>
            <a:pathLst>
              <a:path w="2042159" h="314325">
                <a:moveTo>
                  <a:pt x="2041822" y="314126"/>
                </a:moveTo>
                <a:lnTo>
                  <a:pt x="0" y="314126"/>
                </a:lnTo>
                <a:lnTo>
                  <a:pt x="0" y="0"/>
                </a:lnTo>
                <a:lnTo>
                  <a:pt x="2041822" y="0"/>
                </a:lnTo>
                <a:lnTo>
                  <a:pt x="2041822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250844" y="9391650"/>
            <a:ext cx="2089150" cy="314325"/>
          </a:xfrm>
          <a:custGeom>
            <a:avLst/>
            <a:gdLst/>
            <a:ahLst/>
            <a:cxnLst/>
            <a:rect l="l" t="t" r="r" b="b"/>
            <a:pathLst>
              <a:path w="2089150" h="314325">
                <a:moveTo>
                  <a:pt x="2088941" y="314126"/>
                </a:moveTo>
                <a:lnTo>
                  <a:pt x="0" y="314126"/>
                </a:lnTo>
                <a:lnTo>
                  <a:pt x="0" y="0"/>
                </a:lnTo>
                <a:lnTo>
                  <a:pt x="2088941" y="0"/>
                </a:lnTo>
                <a:lnTo>
                  <a:pt x="2088941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250844" y="8450004"/>
            <a:ext cx="2010410" cy="314325"/>
          </a:xfrm>
          <a:custGeom>
            <a:avLst/>
            <a:gdLst/>
            <a:ahLst/>
            <a:cxnLst/>
            <a:rect l="l" t="t" r="r" b="b"/>
            <a:pathLst>
              <a:path w="2010409" h="314325">
                <a:moveTo>
                  <a:pt x="2010410" y="314126"/>
                </a:moveTo>
                <a:lnTo>
                  <a:pt x="0" y="314126"/>
                </a:lnTo>
                <a:lnTo>
                  <a:pt x="0" y="0"/>
                </a:lnTo>
                <a:lnTo>
                  <a:pt x="2010410" y="0"/>
                </a:lnTo>
                <a:lnTo>
                  <a:pt x="2010410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250844" y="8025933"/>
            <a:ext cx="1885314" cy="314325"/>
          </a:xfrm>
          <a:custGeom>
            <a:avLst/>
            <a:gdLst/>
            <a:ahLst/>
            <a:cxnLst/>
            <a:rect l="l" t="t" r="r" b="b"/>
            <a:pathLst>
              <a:path w="1885315" h="314325">
                <a:moveTo>
                  <a:pt x="1884759" y="314126"/>
                </a:moveTo>
                <a:lnTo>
                  <a:pt x="0" y="314126"/>
                </a:lnTo>
                <a:lnTo>
                  <a:pt x="0" y="0"/>
                </a:lnTo>
                <a:lnTo>
                  <a:pt x="1884759" y="0"/>
                </a:lnTo>
                <a:lnTo>
                  <a:pt x="1884759" y="314126"/>
                </a:lnTo>
                <a:close/>
              </a:path>
            </a:pathLst>
          </a:custGeom>
          <a:solidFill>
            <a:srgbClr val="FC615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957720" y="9772650"/>
            <a:ext cx="1806575" cy="314325"/>
          </a:xfrm>
          <a:custGeom>
            <a:avLst/>
            <a:gdLst/>
            <a:ahLst/>
            <a:cxnLst/>
            <a:rect l="l" t="t" r="r" b="b"/>
            <a:pathLst>
              <a:path w="1806575" h="314325">
                <a:moveTo>
                  <a:pt x="1806227" y="314126"/>
                </a:moveTo>
                <a:lnTo>
                  <a:pt x="0" y="314126"/>
                </a:lnTo>
                <a:lnTo>
                  <a:pt x="0" y="0"/>
                </a:lnTo>
                <a:lnTo>
                  <a:pt x="1806227" y="0"/>
                </a:lnTo>
                <a:lnTo>
                  <a:pt x="1806227" y="314126"/>
                </a:lnTo>
                <a:close/>
              </a:path>
            </a:pathLst>
          </a:custGeom>
          <a:solidFill>
            <a:srgbClr val="01B8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957720" y="9382125"/>
            <a:ext cx="1602105" cy="314325"/>
          </a:xfrm>
          <a:custGeom>
            <a:avLst/>
            <a:gdLst/>
            <a:ahLst/>
            <a:cxnLst/>
            <a:rect l="l" t="t" r="r" b="b"/>
            <a:pathLst>
              <a:path w="1602105" h="314325">
                <a:moveTo>
                  <a:pt x="1602045" y="314126"/>
                </a:moveTo>
                <a:lnTo>
                  <a:pt x="0" y="314126"/>
                </a:lnTo>
                <a:lnTo>
                  <a:pt x="0" y="0"/>
                </a:lnTo>
                <a:lnTo>
                  <a:pt x="1602045" y="0"/>
                </a:lnTo>
                <a:lnTo>
                  <a:pt x="1602045" y="314126"/>
                </a:lnTo>
                <a:close/>
              </a:path>
            </a:pathLst>
          </a:custGeom>
          <a:solidFill>
            <a:srgbClr val="01B8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57720" y="8874075"/>
            <a:ext cx="1524000" cy="314325"/>
          </a:xfrm>
          <a:custGeom>
            <a:avLst/>
            <a:gdLst/>
            <a:ahLst/>
            <a:cxnLst/>
            <a:rect l="l" t="t" r="r" b="b"/>
            <a:pathLst>
              <a:path w="1524000" h="314325">
                <a:moveTo>
                  <a:pt x="1523513" y="314126"/>
                </a:moveTo>
                <a:lnTo>
                  <a:pt x="0" y="314126"/>
                </a:lnTo>
                <a:lnTo>
                  <a:pt x="0" y="0"/>
                </a:lnTo>
                <a:lnTo>
                  <a:pt x="1523513" y="0"/>
                </a:lnTo>
                <a:lnTo>
                  <a:pt x="1523513" y="314126"/>
                </a:lnTo>
                <a:close/>
              </a:path>
            </a:pathLst>
          </a:custGeom>
          <a:solidFill>
            <a:srgbClr val="01B8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957720" y="8025933"/>
            <a:ext cx="2058035" cy="314325"/>
          </a:xfrm>
          <a:custGeom>
            <a:avLst/>
            <a:gdLst/>
            <a:ahLst/>
            <a:cxnLst/>
            <a:rect l="l" t="t" r="r" b="b"/>
            <a:pathLst>
              <a:path w="2058034" h="314325">
                <a:moveTo>
                  <a:pt x="2057529" y="314126"/>
                </a:moveTo>
                <a:lnTo>
                  <a:pt x="0" y="314126"/>
                </a:lnTo>
                <a:lnTo>
                  <a:pt x="0" y="0"/>
                </a:lnTo>
                <a:lnTo>
                  <a:pt x="2057529" y="0"/>
                </a:lnTo>
                <a:lnTo>
                  <a:pt x="2057529" y="314126"/>
                </a:lnTo>
                <a:close/>
              </a:path>
            </a:pathLst>
          </a:custGeom>
          <a:solidFill>
            <a:srgbClr val="01B8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031047" y="7413387"/>
            <a:ext cx="7774940" cy="2261870"/>
            <a:chOff x="12031047" y="7413387"/>
            <a:chExt cx="7774940" cy="2261870"/>
          </a:xfrm>
        </p:grpSpPr>
        <p:sp>
          <p:nvSpPr>
            <p:cNvPr id="34" name="object 34"/>
            <p:cNvSpPr/>
            <p:nvPr/>
          </p:nvSpPr>
          <p:spPr>
            <a:xfrm>
              <a:off x="12031040" y="7413392"/>
              <a:ext cx="7774940" cy="565785"/>
            </a:xfrm>
            <a:custGeom>
              <a:avLst/>
              <a:gdLst/>
              <a:ahLst/>
              <a:cxnLst/>
              <a:rect l="l" t="t" r="r" b="b"/>
              <a:pathLst>
                <a:path w="7774940" h="565784">
                  <a:moveTo>
                    <a:pt x="7774635" y="0"/>
                  </a:moveTo>
                  <a:lnTo>
                    <a:pt x="5528627" y="0"/>
                  </a:lnTo>
                  <a:lnTo>
                    <a:pt x="3141268" y="0"/>
                  </a:lnTo>
                  <a:lnTo>
                    <a:pt x="848144" y="0"/>
                  </a:lnTo>
                  <a:lnTo>
                    <a:pt x="0" y="0"/>
                  </a:lnTo>
                  <a:lnTo>
                    <a:pt x="0" y="565429"/>
                  </a:lnTo>
                  <a:lnTo>
                    <a:pt x="848144" y="565429"/>
                  </a:lnTo>
                  <a:lnTo>
                    <a:pt x="3141268" y="565429"/>
                  </a:lnTo>
                  <a:lnTo>
                    <a:pt x="5528627" y="565429"/>
                  </a:lnTo>
                  <a:lnTo>
                    <a:pt x="7774635" y="565429"/>
                  </a:lnTo>
                  <a:lnTo>
                    <a:pt x="777463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7559674" y="7963108"/>
              <a:ext cx="2246630" cy="15875"/>
            </a:xfrm>
            <a:custGeom>
              <a:avLst/>
              <a:gdLst/>
              <a:ahLst/>
              <a:cxnLst/>
              <a:rect l="l" t="t" r="r" b="b"/>
              <a:pathLst>
                <a:path w="2246630" h="15875">
                  <a:moveTo>
                    <a:pt x="2246004" y="15706"/>
                  </a:moveTo>
                  <a:lnTo>
                    <a:pt x="0" y="15706"/>
                  </a:lnTo>
                  <a:lnTo>
                    <a:pt x="0" y="0"/>
                  </a:lnTo>
                  <a:lnTo>
                    <a:pt x="2246004" y="0"/>
                  </a:lnTo>
                  <a:lnTo>
                    <a:pt x="2246004" y="15706"/>
                  </a:lnTo>
                  <a:close/>
                </a:path>
              </a:pathLst>
            </a:custGeom>
            <a:solidFill>
              <a:srgbClr val="01B8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7559668" y="8387190"/>
              <a:ext cx="2246630" cy="1288415"/>
            </a:xfrm>
            <a:custGeom>
              <a:avLst/>
              <a:gdLst/>
              <a:ahLst/>
              <a:cxnLst/>
              <a:rect l="l" t="t" r="r" b="b"/>
              <a:pathLst>
                <a:path w="2246630" h="1288415">
                  <a:moveTo>
                    <a:pt x="2246007" y="1272209"/>
                  </a:moveTo>
                  <a:lnTo>
                    <a:pt x="0" y="1272209"/>
                  </a:lnTo>
                  <a:lnTo>
                    <a:pt x="0" y="1287919"/>
                  </a:lnTo>
                  <a:lnTo>
                    <a:pt x="2246007" y="1287919"/>
                  </a:lnTo>
                  <a:lnTo>
                    <a:pt x="2246007" y="1272209"/>
                  </a:lnTo>
                  <a:close/>
                </a:path>
                <a:path w="2246630" h="1288415">
                  <a:moveTo>
                    <a:pt x="2246007" y="848131"/>
                  </a:moveTo>
                  <a:lnTo>
                    <a:pt x="0" y="848131"/>
                  </a:lnTo>
                  <a:lnTo>
                    <a:pt x="0" y="863841"/>
                  </a:lnTo>
                  <a:lnTo>
                    <a:pt x="2246007" y="863841"/>
                  </a:lnTo>
                  <a:lnTo>
                    <a:pt x="2246007" y="848131"/>
                  </a:lnTo>
                  <a:close/>
                </a:path>
                <a:path w="2246630" h="1288415">
                  <a:moveTo>
                    <a:pt x="2246007" y="424065"/>
                  </a:moveTo>
                  <a:lnTo>
                    <a:pt x="0" y="424065"/>
                  </a:lnTo>
                  <a:lnTo>
                    <a:pt x="0" y="439775"/>
                  </a:lnTo>
                  <a:lnTo>
                    <a:pt x="2246007" y="439775"/>
                  </a:lnTo>
                  <a:lnTo>
                    <a:pt x="2246007" y="424065"/>
                  </a:lnTo>
                  <a:close/>
                </a:path>
                <a:path w="2246630" h="1288415">
                  <a:moveTo>
                    <a:pt x="2246007" y="0"/>
                  </a:moveTo>
                  <a:lnTo>
                    <a:pt x="0" y="0"/>
                  </a:lnTo>
                  <a:lnTo>
                    <a:pt x="0" y="15697"/>
                  </a:lnTo>
                  <a:lnTo>
                    <a:pt x="2246007" y="15697"/>
                  </a:lnTo>
                  <a:lnTo>
                    <a:pt x="224600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07259"/>
              </p:ext>
            </p:extLst>
          </p:nvPr>
        </p:nvGraphicFramePr>
        <p:xfrm>
          <a:off x="12031047" y="7413386"/>
          <a:ext cx="7718423" cy="2765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5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24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7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zh-TW" altLang="en-US" sz="1800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年份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R w="19050">
                      <a:solidFill>
                        <a:srgbClr val="E7E7E7"/>
                      </a:solidFill>
                      <a:prstDash val="solid"/>
                    </a:lnR>
                    <a:lnB w="19050">
                      <a:solidFill>
                        <a:srgbClr val="01B8AA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56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出口額</a:t>
                      </a:r>
                      <a:endParaRPr sz="1800" b="1" dirty="0">
                        <a:solidFill>
                          <a:schemeClr val="bg1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B w="19050">
                      <a:solidFill>
                        <a:srgbClr val="01B8AA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248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進口額</a:t>
                      </a:r>
                      <a:endParaRPr sz="1800" b="1" dirty="0">
                        <a:solidFill>
                          <a:schemeClr val="bg1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B w="19050">
                      <a:solidFill>
                        <a:srgbClr val="01B8AA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貿易差額</a:t>
                      </a:r>
                      <a:endParaRPr sz="1800" b="1" dirty="0">
                        <a:solidFill>
                          <a:schemeClr val="bg1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E7E7E7"/>
                      </a:solidFill>
                      <a:prstDash val="solid"/>
                    </a:lnL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2016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6520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$74,00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01B8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4719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$144,05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($70,05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2017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solidFill>
                      <a:srgbClr val="01B8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934719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$152,75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8883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($76,22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1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$76,52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333333"/>
                      </a:solidFill>
                      <a:prstDash val="solid"/>
                    </a:lnL>
                    <a:solidFill>
                      <a:srgbClr val="01B8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E7E7E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01B8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2018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96520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$55,16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solidFill>
                      <a:srgbClr val="FC61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6390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($113,67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1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4719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$168,83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333333"/>
                      </a:solidFill>
                      <a:prstDash val="solid"/>
                    </a:lnL>
                    <a:solidFill>
                      <a:srgbClr val="FC61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E7E7E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2019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6520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$57,65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4719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$159,65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($101,99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FC6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2020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1B8AA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6520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$65,22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solidFill>
                      <a:srgbClr val="01B8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34719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$155,88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333333"/>
                      </a:solidFill>
                      <a:prstDash val="solid"/>
                    </a:lnL>
                    <a:lnR w="19050">
                      <a:solidFill>
                        <a:srgbClr val="E7E7E7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solidFill>
                      <a:srgbClr val="FC61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($90,66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E7E7E7"/>
                      </a:solidFill>
                      <a:prstDash val="solid"/>
                    </a:lnL>
                    <a:lnR w="19050">
                      <a:solidFill>
                        <a:srgbClr val="333333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10911125" y="6360257"/>
            <a:ext cx="1039494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($100</a:t>
            </a:r>
            <a:r>
              <a:rPr kumimoji="0" sz="1650" b="0" i="0" u="none" strike="noStrike" kern="1200" cap="none" spc="-4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650" b="0" i="0" u="none" strike="noStrike" kern="1200" cap="none" spc="-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mill.)</a:t>
            </a: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945817" y="2029444"/>
            <a:ext cx="8695690" cy="4677410"/>
            <a:chOff x="10945817" y="2029444"/>
            <a:chExt cx="8695690" cy="4677410"/>
          </a:xfrm>
        </p:grpSpPr>
        <p:sp>
          <p:nvSpPr>
            <p:cNvPr id="4" name="object 4"/>
            <p:cNvSpPr/>
            <p:nvPr/>
          </p:nvSpPr>
          <p:spPr>
            <a:xfrm>
              <a:off x="12094502" y="3598821"/>
              <a:ext cx="7538720" cy="1458595"/>
            </a:xfrm>
            <a:custGeom>
              <a:avLst/>
              <a:gdLst/>
              <a:ahLst/>
              <a:cxnLst/>
              <a:rect l="l" t="t" r="r" b="b"/>
              <a:pathLst>
                <a:path w="7538719" h="1458595">
                  <a:moveTo>
                    <a:pt x="0" y="1458236"/>
                  </a:moveTo>
                  <a:lnTo>
                    <a:pt x="837605" y="1458236"/>
                  </a:lnTo>
                </a:path>
                <a:path w="7538719" h="1458595">
                  <a:moveTo>
                    <a:pt x="1256408" y="1458236"/>
                  </a:moveTo>
                  <a:lnTo>
                    <a:pt x="2408116" y="1458236"/>
                  </a:lnTo>
                </a:path>
                <a:path w="7538719" h="1458595">
                  <a:moveTo>
                    <a:pt x="2826919" y="1458236"/>
                  </a:moveTo>
                  <a:lnTo>
                    <a:pt x="3978626" y="1458236"/>
                  </a:lnTo>
                </a:path>
                <a:path w="7538719" h="1458595">
                  <a:moveTo>
                    <a:pt x="4397429" y="1458236"/>
                  </a:moveTo>
                  <a:lnTo>
                    <a:pt x="5549137" y="1458236"/>
                  </a:lnTo>
                </a:path>
                <a:path w="7538719" h="1458595">
                  <a:moveTo>
                    <a:pt x="5967940" y="1458236"/>
                  </a:moveTo>
                  <a:lnTo>
                    <a:pt x="7119647" y="1458236"/>
                  </a:lnTo>
                </a:path>
                <a:path w="7538719" h="1458595">
                  <a:moveTo>
                    <a:pt x="0" y="0"/>
                  </a:moveTo>
                  <a:lnTo>
                    <a:pt x="418802" y="0"/>
                  </a:lnTo>
                </a:path>
                <a:path w="7538719" h="1458595">
                  <a:moveTo>
                    <a:pt x="837605" y="0"/>
                  </a:moveTo>
                  <a:lnTo>
                    <a:pt x="1989313" y="0"/>
                  </a:lnTo>
                </a:path>
                <a:path w="7538719" h="1458595">
                  <a:moveTo>
                    <a:pt x="2408116" y="0"/>
                  </a:moveTo>
                  <a:lnTo>
                    <a:pt x="3559823" y="0"/>
                  </a:lnTo>
                </a:path>
                <a:path w="7538719" h="1458595">
                  <a:moveTo>
                    <a:pt x="3978626" y="0"/>
                  </a:moveTo>
                  <a:lnTo>
                    <a:pt x="5130334" y="0"/>
                  </a:lnTo>
                </a:path>
                <a:path w="7538719" h="1458595">
                  <a:moveTo>
                    <a:pt x="5549137" y="0"/>
                  </a:moveTo>
                  <a:lnTo>
                    <a:pt x="6700845" y="0"/>
                  </a:lnTo>
                </a:path>
                <a:path w="7538719" h="1458595">
                  <a:moveTo>
                    <a:pt x="7119648" y="0"/>
                  </a:moveTo>
                  <a:lnTo>
                    <a:pt x="7538450" y="0"/>
                  </a:lnTo>
                </a:path>
              </a:pathLst>
            </a:custGeom>
            <a:ln w="15704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094502" y="3933338"/>
              <a:ext cx="6701155" cy="1116330"/>
            </a:xfrm>
            <a:custGeom>
              <a:avLst/>
              <a:gdLst/>
              <a:ahLst/>
              <a:cxnLst/>
              <a:rect l="l" t="t" r="r" b="b"/>
              <a:pathLst>
                <a:path w="6701155" h="1116329">
                  <a:moveTo>
                    <a:pt x="418795" y="36817"/>
                  </a:moveTo>
                  <a:lnTo>
                    <a:pt x="0" y="36817"/>
                  </a:lnTo>
                  <a:lnTo>
                    <a:pt x="0" y="1115872"/>
                  </a:lnTo>
                  <a:lnTo>
                    <a:pt x="418795" y="1115872"/>
                  </a:lnTo>
                  <a:lnTo>
                    <a:pt x="418795" y="36817"/>
                  </a:lnTo>
                  <a:close/>
                </a:path>
                <a:path w="6701155" h="1116329">
                  <a:moveTo>
                    <a:pt x="1989302" y="0"/>
                  </a:moveTo>
                  <a:lnTo>
                    <a:pt x="1570507" y="0"/>
                  </a:lnTo>
                  <a:lnTo>
                    <a:pt x="1570507" y="1115872"/>
                  </a:lnTo>
                  <a:lnTo>
                    <a:pt x="1989302" y="1115872"/>
                  </a:lnTo>
                  <a:lnTo>
                    <a:pt x="1989302" y="0"/>
                  </a:lnTo>
                  <a:close/>
                </a:path>
                <a:path w="6701155" h="1116329">
                  <a:moveTo>
                    <a:pt x="3559822" y="311480"/>
                  </a:moveTo>
                  <a:lnTo>
                    <a:pt x="3141014" y="311480"/>
                  </a:lnTo>
                  <a:lnTo>
                    <a:pt x="3141014" y="1115872"/>
                  </a:lnTo>
                  <a:lnTo>
                    <a:pt x="3559822" y="1115872"/>
                  </a:lnTo>
                  <a:lnTo>
                    <a:pt x="3559822" y="311480"/>
                  </a:lnTo>
                  <a:close/>
                </a:path>
                <a:path w="6701155" h="1116329">
                  <a:moveTo>
                    <a:pt x="5130330" y="275132"/>
                  </a:moveTo>
                  <a:lnTo>
                    <a:pt x="4711522" y="275132"/>
                  </a:lnTo>
                  <a:lnTo>
                    <a:pt x="4711522" y="1115872"/>
                  </a:lnTo>
                  <a:lnTo>
                    <a:pt x="5130330" y="1115872"/>
                  </a:lnTo>
                  <a:lnTo>
                    <a:pt x="5130330" y="275132"/>
                  </a:lnTo>
                  <a:close/>
                </a:path>
                <a:path w="6701155" h="1116329">
                  <a:moveTo>
                    <a:pt x="6700837" y="164807"/>
                  </a:moveTo>
                  <a:lnTo>
                    <a:pt x="6282042" y="164807"/>
                  </a:lnTo>
                  <a:lnTo>
                    <a:pt x="6282042" y="1115872"/>
                  </a:lnTo>
                  <a:lnTo>
                    <a:pt x="6700837" y="1115872"/>
                  </a:lnTo>
                  <a:lnTo>
                    <a:pt x="6700837" y="164807"/>
                  </a:lnTo>
                  <a:close/>
                </a:path>
              </a:pathLst>
            </a:custGeom>
            <a:solidFill>
              <a:srgbClr val="01B8A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513298" y="2587239"/>
              <a:ext cx="6701155" cy="2462530"/>
            </a:xfrm>
            <a:custGeom>
              <a:avLst/>
              <a:gdLst/>
              <a:ahLst/>
              <a:cxnLst/>
              <a:rect l="l" t="t" r="r" b="b"/>
              <a:pathLst>
                <a:path w="6701155" h="2462529">
                  <a:moveTo>
                    <a:pt x="418807" y="361353"/>
                  </a:moveTo>
                  <a:lnTo>
                    <a:pt x="0" y="361353"/>
                  </a:lnTo>
                  <a:lnTo>
                    <a:pt x="0" y="2461971"/>
                  </a:lnTo>
                  <a:lnTo>
                    <a:pt x="418807" y="2461971"/>
                  </a:lnTo>
                  <a:lnTo>
                    <a:pt x="418807" y="361353"/>
                  </a:lnTo>
                  <a:close/>
                </a:path>
                <a:path w="6701155" h="2462529">
                  <a:moveTo>
                    <a:pt x="1989315" y="234556"/>
                  </a:moveTo>
                  <a:lnTo>
                    <a:pt x="1570507" y="234556"/>
                  </a:lnTo>
                  <a:lnTo>
                    <a:pt x="1570507" y="2461971"/>
                  </a:lnTo>
                  <a:lnTo>
                    <a:pt x="1989315" y="2461971"/>
                  </a:lnTo>
                  <a:lnTo>
                    <a:pt x="1989315" y="234556"/>
                  </a:lnTo>
                  <a:close/>
                </a:path>
                <a:path w="6701155" h="2462529">
                  <a:moveTo>
                    <a:pt x="3559822" y="0"/>
                  </a:moveTo>
                  <a:lnTo>
                    <a:pt x="3141027" y="0"/>
                  </a:lnTo>
                  <a:lnTo>
                    <a:pt x="3141027" y="2461971"/>
                  </a:lnTo>
                  <a:lnTo>
                    <a:pt x="3559822" y="2461971"/>
                  </a:lnTo>
                  <a:lnTo>
                    <a:pt x="3559822" y="0"/>
                  </a:lnTo>
                  <a:close/>
                </a:path>
                <a:path w="6701155" h="2462529">
                  <a:moveTo>
                    <a:pt x="5130343" y="133959"/>
                  </a:moveTo>
                  <a:lnTo>
                    <a:pt x="4711535" y="133959"/>
                  </a:lnTo>
                  <a:lnTo>
                    <a:pt x="4711535" y="2461971"/>
                  </a:lnTo>
                  <a:lnTo>
                    <a:pt x="5130343" y="2461971"/>
                  </a:lnTo>
                  <a:lnTo>
                    <a:pt x="5130343" y="133959"/>
                  </a:lnTo>
                  <a:close/>
                </a:path>
                <a:path w="6701155" h="2462529">
                  <a:moveTo>
                    <a:pt x="6700850" y="188887"/>
                  </a:moveTo>
                  <a:lnTo>
                    <a:pt x="6282042" y="188887"/>
                  </a:lnTo>
                  <a:lnTo>
                    <a:pt x="6282042" y="2461971"/>
                  </a:lnTo>
                  <a:lnTo>
                    <a:pt x="6700850" y="2461971"/>
                  </a:lnTo>
                  <a:lnTo>
                    <a:pt x="6700850" y="188887"/>
                  </a:lnTo>
                  <a:close/>
                </a:path>
              </a:pathLst>
            </a:custGeom>
            <a:solidFill>
              <a:srgbClr val="FC615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932105" y="5049210"/>
              <a:ext cx="6701155" cy="1657985"/>
            </a:xfrm>
            <a:custGeom>
              <a:avLst/>
              <a:gdLst/>
              <a:ahLst/>
              <a:cxnLst/>
              <a:rect l="l" t="t" r="r" b="b"/>
              <a:pathLst>
                <a:path w="6701155" h="1657984">
                  <a:moveTo>
                    <a:pt x="418795" y="0"/>
                  </a:moveTo>
                  <a:lnTo>
                    <a:pt x="0" y="0"/>
                  </a:lnTo>
                  <a:lnTo>
                    <a:pt x="0" y="1021562"/>
                  </a:lnTo>
                  <a:lnTo>
                    <a:pt x="418795" y="1021562"/>
                  </a:lnTo>
                  <a:lnTo>
                    <a:pt x="418795" y="0"/>
                  </a:lnTo>
                  <a:close/>
                </a:path>
                <a:path w="6701155" h="1657984">
                  <a:moveTo>
                    <a:pt x="1989315" y="0"/>
                  </a:moveTo>
                  <a:lnTo>
                    <a:pt x="1570507" y="0"/>
                  </a:lnTo>
                  <a:lnTo>
                    <a:pt x="1570507" y="1111529"/>
                  </a:lnTo>
                  <a:lnTo>
                    <a:pt x="1989315" y="1111529"/>
                  </a:lnTo>
                  <a:lnTo>
                    <a:pt x="1989315" y="0"/>
                  </a:lnTo>
                  <a:close/>
                </a:path>
                <a:path w="6701155" h="1657984">
                  <a:moveTo>
                    <a:pt x="3559822" y="0"/>
                  </a:moveTo>
                  <a:lnTo>
                    <a:pt x="3141014" y="0"/>
                  </a:lnTo>
                  <a:lnTo>
                    <a:pt x="3141014" y="1657565"/>
                  </a:lnTo>
                  <a:lnTo>
                    <a:pt x="3559822" y="1657565"/>
                  </a:lnTo>
                  <a:lnTo>
                    <a:pt x="3559822" y="0"/>
                  </a:lnTo>
                  <a:close/>
                </a:path>
                <a:path w="6701155" h="1657984">
                  <a:moveTo>
                    <a:pt x="5130330" y="0"/>
                  </a:moveTo>
                  <a:lnTo>
                    <a:pt x="4711535" y="0"/>
                  </a:lnTo>
                  <a:lnTo>
                    <a:pt x="4711535" y="1487271"/>
                  </a:lnTo>
                  <a:lnTo>
                    <a:pt x="5130330" y="1487271"/>
                  </a:lnTo>
                  <a:lnTo>
                    <a:pt x="5130330" y="0"/>
                  </a:lnTo>
                  <a:close/>
                </a:path>
                <a:path w="6701155" h="1657984">
                  <a:moveTo>
                    <a:pt x="6700837" y="0"/>
                  </a:moveTo>
                  <a:lnTo>
                    <a:pt x="6282042" y="0"/>
                  </a:lnTo>
                  <a:lnTo>
                    <a:pt x="6282042" y="1322031"/>
                  </a:lnTo>
                  <a:lnTo>
                    <a:pt x="6700837" y="1322031"/>
                  </a:lnTo>
                  <a:lnTo>
                    <a:pt x="6700837" y="0"/>
                  </a:lnTo>
                  <a:close/>
                </a:path>
              </a:pathLst>
            </a:custGeom>
            <a:solidFill>
              <a:srgbClr val="5F6B6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5817" y="2029444"/>
              <a:ext cx="160283" cy="15551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263390" y="4902020"/>
            <a:ext cx="68707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$0</a:t>
            </a:r>
            <a:r>
              <a:rPr kumimoji="0" sz="1650" b="0" i="0" u="none" strike="noStrike" kern="1200" cap="none" spc="-6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650" b="0" i="0" u="none" strike="noStrike" kern="1200" cap="none" spc="-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mill.</a:t>
            </a: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37548" y="3443783"/>
            <a:ext cx="9131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$100</a:t>
            </a:r>
            <a:r>
              <a:rPr kumimoji="0" sz="1650" b="0" i="0" u="none" strike="noStrike" kern="1200" cap="none" spc="-5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650" b="0" i="0" u="none" strike="noStrike" kern="1200" cap="none" spc="-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mill.</a:t>
            </a: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46785" y="6756895"/>
            <a:ext cx="56769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1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2016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17294" y="6756895"/>
            <a:ext cx="56769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1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2017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87806" y="6756895"/>
            <a:ext cx="56769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1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2018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58317" y="6756895"/>
            <a:ext cx="56769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1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2019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728828" y="6756895"/>
            <a:ext cx="56769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15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2020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34375" y="1929701"/>
            <a:ext cx="1802764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出口額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8329" y="2029444"/>
            <a:ext cx="148834" cy="15551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3235097" y="1929701"/>
            <a:ext cx="1847214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進口額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86525" y="2029444"/>
            <a:ext cx="160283" cy="15551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5379993" y="1929701"/>
            <a:ext cx="1680210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貿易差額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0" y="0"/>
            <a:ext cx="8152130" cy="3660140"/>
            <a:chOff x="0" y="0"/>
            <a:chExt cx="8152130" cy="3660140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0577" y="1837640"/>
              <a:ext cx="2889964" cy="180622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4389" y="1853346"/>
              <a:ext cx="2717194" cy="18062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04708" cy="15706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182610" y="4041952"/>
            <a:ext cx="9631440" cy="2251898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lvl="0">
              <a:spcBef>
                <a:spcPts val="439"/>
              </a:spcBef>
              <a:defRPr/>
            </a:pPr>
            <a:r>
              <a:rPr lang="en-US" altLang="zh-TW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2020</a:t>
            </a: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年瓜地馬拉對臺灣出口至總額為：</a:t>
            </a:r>
            <a:endParaRPr lang="en-US" altLang="zh-TW" sz="4400" spc="5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  <a:p>
            <a:pPr marL="12700">
              <a:spcBef>
                <a:spcPts val="439"/>
              </a:spcBef>
              <a:defRPr/>
            </a:pPr>
            <a:r>
              <a:rPr lang="en-US" altLang="zh-TW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$6,522</a:t>
            </a: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萬美元</a:t>
            </a:r>
          </a:p>
          <a:p>
            <a:pPr marL="12700" lvl="0">
              <a:spcBef>
                <a:spcPts val="439"/>
              </a:spcBef>
              <a:defRPr/>
            </a:pPr>
            <a:endParaRPr lang="en-US" altLang="zh-TW" sz="4800" spc="5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18960" y="8325875"/>
            <a:ext cx="9595090" cy="14189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>
              <a:spcBef>
                <a:spcPts val="439"/>
              </a:spcBef>
              <a:defRPr/>
            </a:pPr>
            <a:r>
              <a:rPr lang="en-US" altLang="zh-TW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2020</a:t>
            </a: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年瓜地馬拉自臺灣進口總額為：</a:t>
            </a:r>
            <a:endParaRPr lang="en-US" altLang="zh-TW" sz="4400" spc="5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  <a:p>
            <a:pPr marL="12700">
              <a:spcBef>
                <a:spcPts val="439"/>
              </a:spcBef>
              <a:defRPr/>
            </a:pPr>
            <a:r>
              <a:rPr lang="en-US" altLang="zh-TW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$1</a:t>
            </a: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億</a:t>
            </a:r>
            <a:r>
              <a:rPr lang="en-US" altLang="zh-TW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5,588</a:t>
            </a: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萬</a:t>
            </a:r>
            <a:r>
              <a:rPr lang="zh-TW" altLang="en-US" sz="4400" spc="5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美元</a:t>
            </a:r>
            <a:endParaRPr lang="zh-TW" altLang="en-US" sz="4400" spc="5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932105" y="10389140"/>
            <a:ext cx="6617155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algn="ctr">
              <a:spcBef>
                <a:spcPts val="105"/>
              </a:spcBef>
              <a:defRPr/>
            </a:pPr>
            <a:r>
              <a:rPr lang="zh-TW" altLang="en-US" sz="2300" b="1" spc="-5" dirty="0">
                <a:solidFill>
                  <a:prstClr val="black"/>
                </a:solidFill>
                <a:latin typeface="Calibri"/>
                <a:cs typeface="Calibri"/>
              </a:rPr>
              <a:t>數據來源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23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US" altLang="zh-TW" sz="2300" b="1" dirty="0">
                <a:solidFill>
                  <a:prstClr val="black"/>
                </a:solidFill>
                <a:cs typeface="Calibri"/>
              </a:rPr>
              <a:t>2020</a:t>
            </a:r>
            <a:r>
              <a:rPr lang="zh-TW" altLang="en-US" sz="2300" b="1" dirty="0">
                <a:solidFill>
                  <a:prstClr val="black"/>
                </a:solidFill>
                <a:cs typeface="Calibri"/>
              </a:rPr>
              <a:t>年</a:t>
            </a:r>
            <a:r>
              <a:rPr kumimoji="0" lang="zh-TW" altLang="en-US" sz="23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瓜地馬拉中央銀行</a:t>
            </a:r>
            <a:r>
              <a:rPr kumimoji="0" sz="23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單位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lang="zh-TW" altLang="es-SV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百萬</a:t>
            </a:r>
            <a:r>
              <a:rPr kumimoji="0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美元</a:t>
            </a:r>
            <a:r>
              <a:rPr lang="en-US" altLang="zh-TW" sz="2300" b="1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85162" y="327656"/>
            <a:ext cx="8721737" cy="72263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cs typeface="Segoe UI"/>
              </a:rPr>
              <a:t>瓜地馬拉對台貿易</a:t>
            </a:r>
            <a:r>
              <a:rPr lang="zh-TW" altLang="es-SV" sz="4600" b="1" dirty="0">
                <a:solidFill>
                  <a:schemeClr val="bg1"/>
                </a:solidFill>
                <a:latin typeface="Bookman Old Style" panose="02050604050505020204" pitchFamily="18" charset="0"/>
                <a:cs typeface="Segoe UI"/>
              </a:rPr>
              <a:t>情形</a:t>
            </a:r>
            <a:endParaRPr kumimoji="0" sz="4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82610" y="6079343"/>
            <a:ext cx="8924290" cy="1559658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 lvl="0">
              <a:lnSpc>
                <a:spcPct val="101800"/>
              </a:lnSpc>
              <a:spcBef>
                <a:spcPts val="439"/>
              </a:spcBef>
              <a:tabLst>
                <a:tab pos="5467350" algn="l"/>
                <a:tab pos="7310120" algn="l"/>
              </a:tabLst>
              <a:defRPr/>
            </a:pP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該數字與 </a:t>
            </a:r>
            <a:r>
              <a:rPr lang="en-US" altLang="zh-TW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2019 </a:t>
            </a: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年出口額相比，</a:t>
            </a:r>
            <a:endParaRPr lang="en-US" altLang="zh-TW" sz="4400" spc="5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  <a:p>
            <a:pPr marL="12700" marR="5080" lvl="0">
              <a:lnSpc>
                <a:spcPct val="101800"/>
              </a:lnSpc>
              <a:spcBef>
                <a:spcPts val="439"/>
              </a:spcBef>
              <a:tabLst>
                <a:tab pos="5467350" algn="l"/>
                <a:tab pos="7310120" algn="l"/>
              </a:tabLst>
              <a:defRPr/>
            </a:pP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成長了</a:t>
            </a:r>
            <a:r>
              <a:rPr lang="en-US" altLang="zh-TW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13.12%</a:t>
            </a:r>
            <a:r>
              <a:rPr lang="zh-TW" altLang="en-US" sz="4400" spc="5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82" y="376951"/>
            <a:ext cx="1413569" cy="87955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28898"/>
              </p:ext>
            </p:extLst>
          </p:nvPr>
        </p:nvGraphicFramePr>
        <p:xfrm>
          <a:off x="958849" y="1771650"/>
          <a:ext cx="18186399" cy="9168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57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zh-TW" altLang="en-US"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產品</a:t>
                      </a:r>
                      <a:endParaRPr sz="1800" b="1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B w="19050">
                      <a:solidFill>
                        <a:srgbClr val="01B8AA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2019</a:t>
                      </a:r>
                      <a:r>
                        <a:rPr lang="zh-TW" altLang="en-US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年</a:t>
                      </a:r>
                      <a:r>
                        <a:rPr lang="zh-TW" altLang="en-US" sz="18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瓜國出口額</a:t>
                      </a:r>
                      <a:r>
                        <a:rPr lang="en-US" altLang="zh-TW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lang="zh-TW" altLang="en-US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美元</a:t>
                      </a:r>
                      <a:r>
                        <a:rPr lang="en-US" altLang="zh-TW" sz="1800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B w="19050">
                      <a:solidFill>
                        <a:srgbClr val="01B8AA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2160"/>
                        </a:lnSpc>
                        <a:spcBef>
                          <a:spcPts val="550"/>
                        </a:spcBef>
                      </a:pPr>
                      <a:r>
                        <a:rPr lang="en-US" altLang="zh-TW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2020</a:t>
                      </a:r>
                      <a:r>
                        <a:rPr lang="zh-TW" altLang="en-US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年瓜國出口額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lang="zh-TW" altLang="en-US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美元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1800" b="1" dirty="0">
                        <a:latin typeface="Segoe UI"/>
                        <a:cs typeface="Segoe UI"/>
                      </a:endParaRPr>
                    </a:p>
                    <a:p>
                      <a:pPr marL="78105" algn="ctr">
                        <a:lnSpc>
                          <a:spcPts val="1500"/>
                        </a:lnSpc>
                      </a:pPr>
                      <a:endParaRPr sz="125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69850" marB="0">
                    <a:lnB w="19050">
                      <a:solidFill>
                        <a:srgbClr val="01B8AA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zh-TW" altLang="en-US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總增長額</a:t>
                      </a:r>
                      <a:r>
                        <a:rPr lang="en-US" altLang="zh-TW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lang="zh-TW" altLang="en-US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美元</a:t>
                      </a:r>
                      <a:r>
                        <a:rPr lang="en-US" altLang="zh-TW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1800" b="1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B w="19050">
                      <a:solidFill>
                        <a:srgbClr val="01B8AA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zh-TW" altLang="en-US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總增長比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(%)</a:t>
                      </a:r>
                      <a:endParaRPr sz="1800" b="1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B w="19050">
                      <a:solidFill>
                        <a:srgbClr val="01B8AA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dirty="0">
                          <a:latin typeface="Segoe UI"/>
                          <a:cs typeface="Segoe UI"/>
                        </a:rPr>
                        <a:t>蔗糖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$39.581.795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$44.613.763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$5.031.968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12,71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01B8AA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咖啡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$8.037.050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$11.783.020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$3.745.970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46,61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蝦及龍蝦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$4.995.253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$5.895.265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$900.012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18,02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新鮮</a:t>
                      </a:r>
                      <a:r>
                        <a:rPr lang="zh-TW" altLang="en-US" sz="1800" dirty="0">
                          <a:solidFill>
                            <a:srgbClr val="333333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Segoe UI"/>
                        </a:rPr>
                        <a:t>、</a:t>
                      </a:r>
                      <a:r>
                        <a:rPr lang="zh-TW" altLang="en-US"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乾燥</a:t>
                      </a:r>
                      <a:r>
                        <a:rPr lang="zh-TW" altLang="en-US" sz="1800" dirty="0">
                          <a:solidFill>
                            <a:srgbClr val="333333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Segoe UI"/>
                        </a:rPr>
                        <a:t>及</a:t>
                      </a:r>
                      <a:r>
                        <a:rPr lang="zh-TW" altLang="en-US"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冷凍水果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$515.499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$812.287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$296.788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57,57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衣類用品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$619.022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$719.547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$100.525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16,24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皮革產品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$149.641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$262.873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$113.232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75,67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金屬廢料及廢棄物（廢料）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$1.219.151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$250.397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($968.754)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-79,46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鋁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$380.816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$231.970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($148.846)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-39,09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紙和紙板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$81.692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$152.701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$71.009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86,92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天然橡膠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$39.111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$130.528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$91.417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233,74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電氣用之機器及機械設備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$5.533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$110.516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$104.983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1897,40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荳蔻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$56.260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$74.430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$18.170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32,30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銅及相關製品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$84.550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$42.970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($41.580)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-49,18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植物球莖、根及觀賞植物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$61.255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$42.023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($19.232)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-31,40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-1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寶石與半寶石及貴重金屬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$49.080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$24.227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($24.853)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-50,64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鋅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$115.294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$21.414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($93.880)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-81,43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糖及糖果製品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$0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$20.722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$20.722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酒精飲品及醋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$85.712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$14.682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($71.030)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-82,87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紡織線</a:t>
                      </a:r>
                      <a:endParaRPr sz="1800" dirty="0">
                        <a:solidFill>
                          <a:schemeClr val="tx1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1B8AA"/>
                      </a:solidFill>
                      <a:prstDash val="solid"/>
                    </a:lnR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$12.037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1B8AA"/>
                      </a:solidFill>
                      <a:prstDash val="solid"/>
                    </a:lnL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$4.538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($7.499)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-62,30</a:t>
                      </a:r>
                      <a:r>
                        <a:rPr sz="1800" spc="-4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77470" marB="0">
                    <a:lnT w="19050">
                      <a:solidFill>
                        <a:srgbClr val="E7E7E7"/>
                      </a:solidFill>
                      <a:prstDash val="solid"/>
                    </a:lnT>
                    <a:lnB w="19050">
                      <a:solidFill>
                        <a:srgbClr val="E7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836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zh-TW" altLang="en-US"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總計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R w="19050" cap="flat" cmpd="sng" algn="ctr">
                      <a:solidFill>
                        <a:srgbClr val="01B8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$57.654.509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L w="19050" cap="flat" cmpd="sng" algn="ctr">
                      <a:solidFill>
                        <a:srgbClr val="01B8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$65.219.912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$7.565.403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13,12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</a:txBody>
                  <a:tcPr marL="0" marR="0" marT="69850" marB="0">
                    <a:lnT w="1905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24743" y="359068"/>
            <a:ext cx="8654613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9225" algn="ctr">
              <a:lnSpc>
                <a:spcPct val="100000"/>
              </a:lnSpc>
              <a:spcBef>
                <a:spcPts val="114"/>
              </a:spcBef>
              <a:tabLst>
                <a:tab pos="6499225" algn="l"/>
              </a:tabLst>
            </a:pPr>
            <a:r>
              <a:rPr lang="zh-TW" altLang="en-US" sz="4800" b="1" spc="5" dirty="0"/>
              <a:t>瓜地馬拉對臺出口產品</a:t>
            </a:r>
            <a:endParaRPr sz="7200" b="1" baseline="-1811" dirty="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640" y="329832"/>
            <a:ext cx="1366450" cy="91096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136525" cy="136525"/>
            <a:chOff x="0" y="0"/>
            <a:chExt cx="136525" cy="136525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36525" cy="136525"/>
            </a:xfrm>
            <a:custGeom>
              <a:avLst/>
              <a:gdLst/>
              <a:ahLst/>
              <a:cxnLst/>
              <a:rect l="l" t="t" r="r" b="b"/>
              <a:pathLst>
                <a:path w="136525" h="136525">
                  <a:moveTo>
                    <a:pt x="0" y="0"/>
                  </a:moveTo>
                  <a:lnTo>
                    <a:pt x="136121" y="0"/>
                  </a:lnTo>
                  <a:lnTo>
                    <a:pt x="136121" y="136121"/>
                  </a:lnTo>
                  <a:lnTo>
                    <a:pt x="0" y="136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761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95711"/>
              </p:ext>
            </p:extLst>
          </p:nvPr>
        </p:nvGraphicFramePr>
        <p:xfrm>
          <a:off x="464998" y="1695450"/>
          <a:ext cx="18959650" cy="9109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921">
                  <a:extLst>
                    <a:ext uri="{9D8B030D-6E8A-4147-A177-3AD203B41FA5}">
                      <a16:colId xmlns:a16="http://schemas.microsoft.com/office/drawing/2014/main" val="282903974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2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1813"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50" b="1" dirty="0" err="1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稅則號別</a:t>
                      </a:r>
                      <a:endParaRPr lang="es-ES"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50" b="1" dirty="0" err="1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產品名稱</a:t>
                      </a:r>
                      <a:endParaRPr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l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2150" dirty="0">
                        <a:latin typeface="Segoe UI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潛力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出口額</a:t>
                      </a:r>
                      <a:endParaRPr lang="en-US" altLang="zh-TW"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 (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美元</a:t>
                      </a: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)</a:t>
                      </a: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2020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年台灣自全球進口總額</a:t>
                      </a: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(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美元</a:t>
                      </a: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)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 </a:t>
                      </a:r>
                      <a:endParaRPr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2019-2020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年</a:t>
                      </a:r>
                      <a:endParaRPr lang="en-US" altLang="zh-TW"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進口額成長</a:t>
                      </a: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(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美元</a:t>
                      </a: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)</a:t>
                      </a: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spc="-45" dirty="0">
                          <a:solidFill>
                            <a:srgbClr val="FFFFFF"/>
                          </a:solidFill>
                          <a:latin typeface="Segoe UI"/>
                          <a:ea typeface="+mn-ea"/>
                          <a:cs typeface="Segoe UI"/>
                        </a:rPr>
                        <a:t>近五年台灣進口額之</a:t>
                      </a:r>
                    </a:p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spc="-45" dirty="0">
                          <a:solidFill>
                            <a:srgbClr val="FFFFFF"/>
                          </a:solidFill>
                          <a:latin typeface="Segoe UI"/>
                          <a:ea typeface="+mn-ea"/>
                          <a:cs typeface="Segoe UI"/>
                        </a:rPr>
                        <a:t>年均複合增長率</a:t>
                      </a: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03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090111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未焙製咖啡，未抽除咖啡鹼者</a:t>
                      </a:r>
                      <a:endParaRPr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$5.313.825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$133.090.000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$21.269.000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6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03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120740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芝麻（粒或粉）</a:t>
                      </a:r>
                      <a:endParaRPr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$2.087.449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$64.082.000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$11.285.000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5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103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340220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界面活性製劑、洗滌及清潔製劑</a:t>
                      </a:r>
                      <a:endParaRPr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$1.297.287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$122.896.000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$15.531.000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9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103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070810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豌豆，生鮮或冷藏（去殼或未去殼）</a:t>
                      </a:r>
                      <a:endParaRPr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$1.227.842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$4.032.000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$318.000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103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190590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麵包、糕點、蛋糕、餅乾及其他烘焙食品</a:t>
                      </a:r>
                      <a:endParaRPr lang="es-GT" sz="28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$943.895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$109.711.000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$10.509.000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47897" y="427077"/>
            <a:ext cx="1102868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9176385" algn="l"/>
              </a:tabLst>
            </a:pPr>
            <a:r>
              <a:rPr lang="zh-TW" altLang="en-US" sz="4800" b="1" dirty="0"/>
              <a:t>瓜地馬拉潛力銷台產品</a:t>
            </a:r>
            <a:endParaRPr sz="4800" b="1" dirty="0"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420" y="235594"/>
            <a:ext cx="1413569" cy="87955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7584" y="204182"/>
            <a:ext cx="1366450" cy="910967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0" y="0"/>
            <a:ext cx="136525" cy="136525"/>
            <a:chOff x="0" y="0"/>
            <a:chExt cx="136525" cy="136525"/>
          </a:xfrm>
        </p:grpSpPr>
        <p:sp>
          <p:nvSpPr>
            <p:cNvPr id="26" name="object 26"/>
            <p:cNvSpPr/>
            <p:nvPr/>
          </p:nvSpPr>
          <p:spPr>
            <a:xfrm>
              <a:off x="0" y="0"/>
              <a:ext cx="136525" cy="136525"/>
            </a:xfrm>
            <a:custGeom>
              <a:avLst/>
              <a:gdLst/>
              <a:ahLst/>
              <a:cxnLst/>
              <a:rect l="l" t="t" r="r" b="b"/>
              <a:pathLst>
                <a:path w="136525" h="136525">
                  <a:moveTo>
                    <a:pt x="0" y="0"/>
                  </a:moveTo>
                  <a:lnTo>
                    <a:pt x="136121" y="0"/>
                  </a:lnTo>
                  <a:lnTo>
                    <a:pt x="136121" y="136121"/>
                  </a:lnTo>
                  <a:lnTo>
                    <a:pt x="0" y="136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8" name="Picture 4" descr="Green Coffee Beans Png, Transparent Png - kindpng">
            <a:extLst>
              <a:ext uri="{FF2B5EF4-FFF2-40B4-BE49-F238E27FC236}">
                <a16:creationId xmlns:a16="http://schemas.microsoft.com/office/drawing/2014/main" id="{C601AA9F-8EB0-47FB-B89A-4CE1FDD2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533650"/>
            <a:ext cx="2895600" cy="15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same Seeds transparent PNG - StickPNG">
            <a:extLst>
              <a:ext uri="{FF2B5EF4-FFF2-40B4-BE49-F238E27FC236}">
                <a16:creationId xmlns:a16="http://schemas.microsoft.com/office/drawing/2014/main" id="{3C54E55D-ABA5-445F-8270-3A60B6C4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98" y="4286966"/>
            <a:ext cx="2828752" cy="14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tergentes – Valkimya">
            <a:extLst>
              <a:ext uri="{FF2B5EF4-FFF2-40B4-BE49-F238E27FC236}">
                <a16:creationId xmlns:a16="http://schemas.microsoft.com/office/drawing/2014/main" id="{A06CF6C8-BD70-484D-A5DC-AD35FEEF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766759"/>
            <a:ext cx="1966913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verde, verdura, interior, tabla&#10;&#10;Descripción generada automáticamente">
            <a:extLst>
              <a:ext uri="{FF2B5EF4-FFF2-40B4-BE49-F238E27FC236}">
                <a16:creationId xmlns:a16="http://schemas.microsoft.com/office/drawing/2014/main" id="{01E514E6-2C3D-43F7-BA8B-5625964A8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1528" b="21539"/>
          <a:stretch/>
        </p:blipFill>
        <p:spPr>
          <a:xfrm>
            <a:off x="6496930" y="7528884"/>
            <a:ext cx="2219152" cy="1546606"/>
          </a:xfrm>
          <a:prstGeom prst="roundRect">
            <a:avLst/>
          </a:prstGeom>
        </p:spPr>
      </p:pic>
      <p:pic>
        <p:nvPicPr>
          <p:cNvPr id="1048" name="Picture 24" descr="Basket Of Bread Png - Bakery Png, Cliparts &amp; Cartoons - Jing.fm">
            <a:extLst>
              <a:ext uri="{FF2B5EF4-FFF2-40B4-BE49-F238E27FC236}">
                <a16:creationId xmlns:a16="http://schemas.microsoft.com/office/drawing/2014/main" id="{A7040114-AF31-4A80-AA44-97C47556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30" y="9221538"/>
            <a:ext cx="2219152" cy="15817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7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625611"/>
              </p:ext>
            </p:extLst>
          </p:nvPr>
        </p:nvGraphicFramePr>
        <p:xfrm>
          <a:off x="572225" y="1688260"/>
          <a:ext cx="18959649" cy="937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2153125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9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458"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50" b="1" dirty="0" err="1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稅則號別</a:t>
                      </a:r>
                      <a:endParaRPr lang="es-ES"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50" b="1" dirty="0" err="1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產品名稱</a:t>
                      </a:r>
                      <a:endParaRPr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l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2150" dirty="0">
                        <a:latin typeface="Segoe UI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潛力出口額</a:t>
                      </a:r>
                      <a:endParaRPr lang="en-US" altLang="zh-TW"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(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美元</a:t>
                      </a: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)</a:t>
                      </a:r>
                      <a:endParaRPr lang="zh-TW" altLang="en-US"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2020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年台灣自全球進口總額</a:t>
                      </a: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(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美元</a:t>
                      </a: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)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 </a:t>
                      </a:r>
                      <a:endParaRPr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2019-2020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年</a:t>
                      </a:r>
                      <a:endParaRPr lang="en-US" altLang="zh-TW"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進口額淨增長 </a:t>
                      </a: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(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美元</a:t>
                      </a:r>
                      <a:r>
                        <a:rPr lang="en-US" altLang="zh-TW" sz="215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lang="zh-TW" altLang="en-US" sz="2150" dirty="0">
                        <a:latin typeface="Segoe UI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0" indent="0" algn="l" defTabSz="914400" eaLnBrk="1" fontAlgn="auto" latinLnBrk="0" hangingPunct="1">
                        <a:lnSpc>
                          <a:spcPts val="248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spc="-4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近五年台灣進口額之</a:t>
                      </a:r>
                      <a:endParaRPr lang="zh-TW" altLang="en-US" sz="2000" b="1" dirty="0">
                        <a:latin typeface="Segoe UI"/>
                        <a:cs typeface="Segoe UI"/>
                      </a:endParaRPr>
                    </a:p>
                    <a:p>
                      <a:pPr marL="78105" algn="l">
                        <a:lnSpc>
                          <a:spcPts val="2485"/>
                        </a:lnSpc>
                        <a:spcBef>
                          <a:spcPts val="160"/>
                        </a:spcBef>
                      </a:pPr>
                      <a:r>
                        <a:rPr lang="zh-TW" altLang="en-US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年均複合增長率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8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6907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無釉陶瓷旗和鋪路磚、壁爐或牆磚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$729.706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$138.169.000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$14.348.000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17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118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210390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醬料和調製醬料；</a:t>
                      </a:r>
                      <a:endParaRPr lang="en-US" altLang="zh-TW" sz="2800" spc="-5" dirty="0">
                        <a:solidFill>
                          <a:srgbClr val="333333"/>
                        </a:solidFill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混合調味品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$702.712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$121.926.000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$9.580.000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7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118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420330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皮帶和束帶、</a:t>
                      </a:r>
                      <a:endParaRPr lang="en-US" altLang="zh-TW"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皮革或合成革製</a:t>
                      </a:r>
                      <a:endParaRPr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$647.136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$26.980.000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$1.787.000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7 %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170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230910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批發狗糧或貓糧</a:t>
                      </a:r>
                      <a:endParaRPr lang="es-GT" sz="2800" spc="-5" dirty="0">
                        <a:solidFill>
                          <a:srgbClr val="333333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$577.952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$193.944.000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$9.091.000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7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2170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2008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果實及</a:t>
                      </a:r>
                      <a:endParaRPr lang="en-US" altLang="zh-TW"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植物其他可食之部分</a:t>
                      </a:r>
                      <a:endParaRPr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2800" spc="-5" dirty="0">
                        <a:solidFill>
                          <a:srgbClr val="333333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$501.435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$134.175.000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04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$3.345.000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660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ea typeface="+mn-ea"/>
                          <a:cs typeface="Segoe UI"/>
                        </a:rPr>
                        <a:t>3 %</a:t>
                      </a: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03413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47897" y="427077"/>
            <a:ext cx="1102868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9176385" algn="l"/>
              </a:tabLst>
            </a:pPr>
            <a:r>
              <a:rPr lang="zh-TW" altLang="en-US" sz="4800" b="1" dirty="0"/>
              <a:t>瓜地馬拉潛力銷台產品</a:t>
            </a:r>
            <a:endParaRPr sz="7200" b="1" baseline="-2849" dirty="0"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420" y="235594"/>
            <a:ext cx="1413569" cy="87955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7584" y="204182"/>
            <a:ext cx="1366450" cy="910967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0" y="0"/>
            <a:ext cx="136525" cy="136525"/>
            <a:chOff x="0" y="0"/>
            <a:chExt cx="136525" cy="136525"/>
          </a:xfrm>
        </p:grpSpPr>
        <p:sp>
          <p:nvSpPr>
            <p:cNvPr id="26" name="object 26"/>
            <p:cNvSpPr/>
            <p:nvPr/>
          </p:nvSpPr>
          <p:spPr>
            <a:xfrm>
              <a:off x="0" y="0"/>
              <a:ext cx="136525" cy="136525"/>
            </a:xfrm>
            <a:custGeom>
              <a:avLst/>
              <a:gdLst/>
              <a:ahLst/>
              <a:cxnLst/>
              <a:rect l="l" t="t" r="r" b="b"/>
              <a:pathLst>
                <a:path w="136525" h="136525">
                  <a:moveTo>
                    <a:pt x="0" y="0"/>
                  </a:moveTo>
                  <a:lnTo>
                    <a:pt x="136121" y="0"/>
                  </a:lnTo>
                  <a:lnTo>
                    <a:pt x="136121" y="136121"/>
                  </a:lnTo>
                  <a:lnTo>
                    <a:pt x="0" y="136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 descr="Market Expansion Market Entry M&amp;A Deal Origination Eastern Europe Export  Invest Source: The Romanian Market of Ceramic Tiles - Building Materials  Sector in Romania">
            <a:extLst>
              <a:ext uri="{FF2B5EF4-FFF2-40B4-BE49-F238E27FC236}">
                <a16:creationId xmlns:a16="http://schemas.microsoft.com/office/drawing/2014/main" id="{51D92CDF-D02E-486F-B6E7-77F88961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9" y="2544417"/>
            <a:ext cx="2902858" cy="1524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inada para carne asada en sartén, lleva cerveza, limón, ¡y rinde para 1  kilo!">
            <a:extLst>
              <a:ext uri="{FF2B5EF4-FFF2-40B4-BE49-F238E27FC236}">
                <a16:creationId xmlns:a16="http://schemas.microsoft.com/office/drawing/2014/main" id="{8D505665-9F16-4F51-B4B5-6511F922E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17" y="4459323"/>
            <a:ext cx="2123464" cy="15925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ather belt PNG image">
            <a:extLst>
              <a:ext uri="{FF2B5EF4-FFF2-40B4-BE49-F238E27FC236}">
                <a16:creationId xmlns:a16="http://schemas.microsoft.com/office/drawing/2014/main" id="{93ECA0E6-7746-43F3-95B9-8AFB695D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82" y="6048555"/>
            <a:ext cx="1657333" cy="13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n Humans Eat Dog Food?">
            <a:extLst>
              <a:ext uri="{FF2B5EF4-FFF2-40B4-BE49-F238E27FC236}">
                <a16:creationId xmlns:a16="http://schemas.microsoft.com/office/drawing/2014/main" id="{DB70CAE3-0404-44EE-B90B-5AAA6B4E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5" y="7578665"/>
            <a:ext cx="2452029" cy="13756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os 25 tipos de semillas comestibles (y sus propiedades)">
            <a:extLst>
              <a:ext uri="{FF2B5EF4-FFF2-40B4-BE49-F238E27FC236}">
                <a16:creationId xmlns:a16="http://schemas.microsoft.com/office/drawing/2014/main" id="{203A663B-7AA3-4AEF-819F-D1B7330A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86" y="9243434"/>
            <a:ext cx="2343085" cy="156205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1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69807"/>
              </p:ext>
            </p:extLst>
          </p:nvPr>
        </p:nvGraphicFramePr>
        <p:xfrm>
          <a:off x="458788" y="1543050"/>
          <a:ext cx="19270662" cy="9833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87652172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458"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稅則號別</a:t>
                      </a: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產品名稱</a:t>
                      </a: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2150" dirty="0">
                        <a:latin typeface="Segoe UI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潛力出口額</a:t>
                      </a: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2020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年台灣自全球</a:t>
                      </a: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2019-2020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年</a:t>
                      </a: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zh-TW" altLang="en-US" sz="2000" b="1" spc="-4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近五年台灣進口額之</a:t>
                      </a:r>
                      <a:endParaRPr lang="zh-TW" altLang="en-US" sz="2000" b="1" dirty="0">
                        <a:latin typeface="Segoe UI"/>
                        <a:cs typeface="Segoe UI"/>
                      </a:endParaRPr>
                    </a:p>
                  </a:txBody>
                  <a:tcPr marL="0" marR="0" marT="723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87">
                <a:tc>
                  <a:txBody>
                    <a:bodyPr/>
                    <a:lstStyle/>
                    <a:p>
                      <a:pPr marL="78105">
                        <a:lnSpc>
                          <a:spcPts val="2485"/>
                        </a:lnSpc>
                        <a:spcBef>
                          <a:spcPts val="160"/>
                        </a:spcBef>
                      </a:pPr>
                      <a:endParaRPr sz="2150" dirty="0">
                        <a:latin typeface="Segoe UI"/>
                        <a:cs typeface="Segoe UI"/>
                      </a:endParaRPr>
                    </a:p>
                  </a:txBody>
                  <a:tcPr marL="0" marR="0" marT="203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(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美元</a:t>
                      </a:r>
                      <a:r>
                        <a:rPr lang="en-US" altLang="zh-TW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)</a:t>
                      </a:r>
                      <a:endParaRPr sz="2150" b="1" dirty="0">
                        <a:solidFill>
                          <a:schemeClr val="bg1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203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進口金額 </a:t>
                      </a:r>
                      <a:r>
                        <a:rPr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US$</a:t>
                      </a:r>
                    </a:p>
                  </a:txBody>
                  <a:tcPr marL="0" marR="0" marT="203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進口額淨增長 </a:t>
                      </a:r>
                      <a:r>
                        <a:rPr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(</a:t>
                      </a:r>
                      <a:r>
                        <a:rPr lang="zh-TW" altLang="en-US"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美元</a:t>
                      </a:r>
                      <a:r>
                        <a:rPr sz="2150" b="1" dirty="0">
                          <a:solidFill>
                            <a:schemeClr val="bg1"/>
                          </a:solidFill>
                          <a:latin typeface="Segoe UI"/>
                          <a:ea typeface="+mn-ea"/>
                          <a:cs typeface="Segoe UI"/>
                        </a:rPr>
                        <a:t>)</a:t>
                      </a:r>
                    </a:p>
                  </a:txBody>
                  <a:tcPr marL="0" marR="0" marT="203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2485"/>
                        </a:lnSpc>
                        <a:spcBef>
                          <a:spcPts val="160"/>
                        </a:spcBef>
                      </a:pPr>
                      <a:r>
                        <a:rPr lang="zh-TW" altLang="en-US" sz="2000" b="1" spc="-45" dirty="0">
                          <a:solidFill>
                            <a:srgbClr val="FFFFFF"/>
                          </a:solidFill>
                          <a:latin typeface="Segoe UI"/>
                          <a:ea typeface="+mn-ea"/>
                          <a:cs typeface="Segoe UI"/>
                        </a:rPr>
                        <a:t>年均複合增長率</a:t>
                      </a:r>
                      <a:endParaRPr sz="2000" b="1" spc="-45" dirty="0">
                        <a:solidFill>
                          <a:srgbClr val="FFFFFF"/>
                        </a:solidFill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0" marR="0" marT="203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89">
                <a:tc>
                  <a:txBody>
                    <a:bodyPr/>
                    <a:lstStyle/>
                    <a:p>
                      <a:pPr marL="78105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070410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白花椰菜或綠花椰菜</a:t>
                      </a:r>
                      <a:endParaRPr lang="zh-TW" altLang="en-US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$486.952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$16.309.000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($4.680.000)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-3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71189">
                <a:tc>
                  <a:txBody>
                    <a:bodyPr/>
                    <a:lstStyle/>
                    <a:p>
                      <a:pPr marL="78105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0908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荳蔻</a:t>
                      </a:r>
                      <a:endParaRPr lang="zh-TW" altLang="en-US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$413.629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$1.304.000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$342.000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15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21705">
                <a:tc>
                  <a:txBody>
                    <a:bodyPr/>
                    <a:lstStyle/>
                    <a:p>
                      <a:pPr marL="78105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081190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l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2849245" algn="l"/>
                        </a:tabLst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冷凍水果和堅果</a:t>
                      </a:r>
                      <a:endParaRPr lang="es-ES" altLang="zh-TW" sz="2800" spc="-5" dirty="0">
                        <a:solidFill>
                          <a:srgbClr val="333333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2849245" algn="l"/>
                        </a:tabLst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2849245" algn="l"/>
                        </a:tabLst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2849245" algn="l"/>
                        </a:tabLst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L="224790" algn="ctr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2849245" algn="l"/>
                        </a:tabLst>
                      </a:pP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$406</a:t>
                      </a:r>
                      <a:r>
                        <a:rPr sz="2800" spc="-12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425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$9</a:t>
                      </a:r>
                      <a:r>
                        <a:rPr sz="2800" spc="-12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162</a:t>
                      </a:r>
                      <a:r>
                        <a:rPr sz="2800" spc="-12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($603</a:t>
                      </a:r>
                      <a:r>
                        <a:rPr sz="2800" spc="-12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000)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7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69904"/>
                  </a:ext>
                </a:extLst>
              </a:tr>
              <a:tr h="421705">
                <a:tc>
                  <a:txBody>
                    <a:bodyPr/>
                    <a:lstStyle/>
                    <a:p>
                      <a:pPr marL="78105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060210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479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無根植栽與</a:t>
                      </a:r>
                    </a:p>
                    <a:p>
                      <a:pPr marL="22479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嫁接植栽</a:t>
                      </a:r>
                      <a:endParaRPr lang="zh-TW" altLang="en-US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$208.130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$2.398.000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$10.000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4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6483479"/>
                  </a:ext>
                </a:extLst>
              </a:tr>
              <a:tr h="421705">
                <a:tc>
                  <a:txBody>
                    <a:bodyPr/>
                    <a:lstStyle/>
                    <a:p>
                      <a:pPr marL="78105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0604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植物葉、樹枝</a:t>
                      </a:r>
                    </a:p>
                    <a:p>
                      <a:pPr marL="22479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zh-TW" altLang="en-US"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和其他部位</a:t>
                      </a:r>
                      <a:endParaRPr lang="zh-TW" altLang="en-US"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ES" sz="2800" dirty="0">
                        <a:latin typeface="Segoe UI"/>
                        <a:cs typeface="Segoe UI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lang="es-GT" sz="2800" dirty="0">
                        <a:latin typeface="Segoe UI"/>
                        <a:cs typeface="Segoe UI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$188.388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$3.180.000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($1.078.000)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800" spc="-5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16</a:t>
                      </a:r>
                      <a:r>
                        <a:rPr sz="2800" spc="-5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800" spc="-10" dirty="0">
                          <a:solidFill>
                            <a:srgbClr val="333333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2800" dirty="0">
                        <a:latin typeface="Segoe UI"/>
                        <a:cs typeface="Segoe UI"/>
                      </a:endParaRPr>
                    </a:p>
                  </a:txBody>
                  <a:tcPr marL="0" marR="0" marT="800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38930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89450" y="235594"/>
            <a:ext cx="1102868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9176385" algn="l"/>
              </a:tabLst>
            </a:pPr>
            <a:r>
              <a:rPr lang="zh-TW" altLang="en-US" sz="4800" b="1" dirty="0"/>
              <a:t>瓜地馬拉潛力銷台產品</a:t>
            </a:r>
            <a:endParaRPr sz="4800" b="1" dirty="0"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420" y="235594"/>
            <a:ext cx="1413569" cy="87955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7584" y="204182"/>
            <a:ext cx="1366450" cy="910967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0" y="0"/>
            <a:ext cx="136525" cy="136525"/>
            <a:chOff x="0" y="0"/>
            <a:chExt cx="136525" cy="136525"/>
          </a:xfrm>
        </p:grpSpPr>
        <p:sp>
          <p:nvSpPr>
            <p:cNvPr id="26" name="object 26"/>
            <p:cNvSpPr/>
            <p:nvPr/>
          </p:nvSpPr>
          <p:spPr>
            <a:xfrm>
              <a:off x="0" y="0"/>
              <a:ext cx="136525" cy="136525"/>
            </a:xfrm>
            <a:custGeom>
              <a:avLst/>
              <a:gdLst/>
              <a:ahLst/>
              <a:cxnLst/>
              <a:rect l="l" t="t" r="r" b="b"/>
              <a:pathLst>
                <a:path w="136525" h="136525">
                  <a:moveTo>
                    <a:pt x="0" y="0"/>
                  </a:moveTo>
                  <a:lnTo>
                    <a:pt x="136121" y="0"/>
                  </a:lnTo>
                  <a:lnTo>
                    <a:pt x="136121" y="136121"/>
                  </a:lnTo>
                  <a:lnTo>
                    <a:pt x="0" y="136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 descr="Coliflor Pequeño PNG transparente - StickPNG">
            <a:extLst>
              <a:ext uri="{FF2B5EF4-FFF2-40B4-BE49-F238E27FC236}">
                <a16:creationId xmlns:a16="http://schemas.microsoft.com/office/drawing/2014/main" id="{BE050B26-CC12-4799-8D88-D01A4F3F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81" y="2305050"/>
            <a:ext cx="1676400" cy="14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le Cardamom PNG Picture | PNG All">
            <a:extLst>
              <a:ext uri="{FF2B5EF4-FFF2-40B4-BE49-F238E27FC236}">
                <a16:creationId xmlns:a16="http://schemas.microsoft.com/office/drawing/2014/main" id="{0A083039-8CD2-40FC-BC69-299CA23E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3985030"/>
            <a:ext cx="1981200" cy="160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tarBien | ¿Las frutas y verduras congeladas son igual de nutritivas que  las frescas?">
            <a:extLst>
              <a:ext uri="{FF2B5EF4-FFF2-40B4-BE49-F238E27FC236}">
                <a16:creationId xmlns:a16="http://schemas.microsoft.com/office/drawing/2014/main" id="{C76DCC21-45BA-4E3A-BD75-BF167072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20" y="5702449"/>
            <a:ext cx="2743200" cy="15087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studio confirma que las plantas ayudan a pasar largos períodos encerrados  en casa: te recomendamos algunas | Life - ComputerHoy.com">
            <a:extLst>
              <a:ext uri="{FF2B5EF4-FFF2-40B4-BE49-F238E27FC236}">
                <a16:creationId xmlns:a16="http://schemas.microsoft.com/office/drawing/2014/main" id="{ACF92CAA-1982-413F-93A8-2E7CDD69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65" y="7490083"/>
            <a:ext cx="2609112" cy="17394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noce el Helecho Hoja de Cuero | Cuidado de Plantas">
            <a:extLst>
              <a:ext uri="{FF2B5EF4-FFF2-40B4-BE49-F238E27FC236}">
                <a16:creationId xmlns:a16="http://schemas.microsoft.com/office/drawing/2014/main" id="{F9E9CC58-168A-4A61-8F4A-A0623C8D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7426" y="9348596"/>
            <a:ext cx="1750987" cy="18677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435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799</Words>
  <Application>Microsoft Office PowerPoint</Application>
  <PresentationFormat>自訂</PresentationFormat>
  <Paragraphs>297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PMingLiU</vt:lpstr>
      <vt:lpstr>PMingLiU</vt:lpstr>
      <vt:lpstr>Bookman Old Style</vt:lpstr>
      <vt:lpstr>Calibri</vt:lpstr>
      <vt:lpstr>Segoe UI</vt:lpstr>
      <vt:lpstr>Segoe UI Symbol</vt:lpstr>
      <vt:lpstr>Times New Roman</vt:lpstr>
      <vt:lpstr>1_Office Theme</vt:lpstr>
      <vt:lpstr>2_Office Theme</vt:lpstr>
      <vt:lpstr>Office Theme</vt:lpstr>
      <vt:lpstr>PowerPoint 簡報</vt:lpstr>
      <vt:lpstr>PowerPoint 簡報</vt:lpstr>
      <vt:lpstr>瓜地馬拉對臺出口產品</vt:lpstr>
      <vt:lpstr>瓜地馬拉潛力銷台產品</vt:lpstr>
      <vt:lpstr>瓜地馬拉潛力銷台產品</vt:lpstr>
      <vt:lpstr>瓜地馬拉潛力銷台產品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User</cp:lastModifiedBy>
  <cp:revision>5</cp:revision>
  <dcterms:modified xsi:type="dcterms:W3CDTF">2021-10-19T09:51:11Z</dcterms:modified>
</cp:coreProperties>
</file>